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7" r:id="rId2"/>
    <p:sldId id="315" r:id="rId3"/>
    <p:sldId id="327" r:id="rId4"/>
    <p:sldId id="328" r:id="rId5"/>
    <p:sldId id="329" r:id="rId6"/>
    <p:sldId id="288" r:id="rId7"/>
    <p:sldId id="291" r:id="rId8"/>
    <p:sldId id="292" r:id="rId9"/>
    <p:sldId id="268" r:id="rId10"/>
    <p:sldId id="331" r:id="rId11"/>
    <p:sldId id="332" r:id="rId12"/>
    <p:sldId id="336" r:id="rId13"/>
    <p:sldId id="335" r:id="rId14"/>
    <p:sldId id="257" r:id="rId15"/>
    <p:sldId id="340" r:id="rId16"/>
    <p:sldId id="341" r:id="rId17"/>
    <p:sldId id="260" r:id="rId18"/>
    <p:sldId id="312" r:id="rId19"/>
    <p:sldId id="261" r:id="rId20"/>
    <p:sldId id="314" r:id="rId21"/>
    <p:sldId id="338" r:id="rId22"/>
    <p:sldId id="310" r:id="rId23"/>
    <p:sldId id="258" r:id="rId24"/>
    <p:sldId id="259" r:id="rId25"/>
    <p:sldId id="339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202"/>
    <a:srgbClr val="E9BE27"/>
    <a:srgbClr val="A40101"/>
    <a:srgbClr val="C32331"/>
    <a:srgbClr val="B001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6" autoAdjust="0"/>
    <p:restoredTop sz="88330" autoAdjust="0"/>
  </p:normalViewPr>
  <p:slideViewPr>
    <p:cSldViewPr snapToGrid="0" snapToObjects="1">
      <p:cViewPr varScale="1">
        <p:scale>
          <a:sx n="95" d="100"/>
          <a:sy n="95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E55D-6AC4-F24E-91C3-73002DA4B529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9BEA-7C24-8644-A903-2CEC35D3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5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14-711A-C54D-AF57-CEDE72C77A36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A13B-015A-C545-9D2D-032489ED4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6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A13B-015A-C545-9D2D-032489ED408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5567-4107-473E-9189-5E1D5C40C912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/>
        </p:spPr>
      </p:sp>
      <p:sp>
        <p:nvSpPr>
          <p:cNvPr id="2355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noFill/>
          <a:ln/>
        </p:spPr>
        <p:txBody>
          <a:bodyPr wrap="none" lIns="86741" tIns="43371" rIns="86741" bIns="43371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6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albedo surfaces can lower ambient air temp about 5C with conventional gravel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E85F-2A70-45E5-8A64-7D653620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albedo surfaces can lower ambient air temp about 5C with conventional gravel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E85F-2A70-45E5-8A64-7D653620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4931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MNS centered_ao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3" y="0"/>
            <a:ext cx="5397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DA2-A68C-3A48-AD77-0C376A2B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3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36833"/>
            <a:ext cx="9144000" cy="921169"/>
          </a:xfrm>
          <a:prstGeom prst="rect">
            <a:avLst/>
          </a:prstGeom>
          <a:solidFill>
            <a:srgbClr val="C3233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clouds-477992_640.jpg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368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3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B1A65CF-0472-0843-9750-B3F8DFE220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fl_aosc_rev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4" y="6022975"/>
            <a:ext cx="3556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10.1002/hyp.825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985704"/>
            <a:ext cx="9144000" cy="29535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016"/>
            <a:ext cx="9144001" cy="2976688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AOSC200: </a:t>
            </a:r>
            <a:br>
              <a:rPr lang="en-US" sz="4800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</a:br>
            <a:r>
              <a:rPr lang="en-US" sz="4800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Weather and Climate Discussion</a:t>
            </a:r>
            <a:br>
              <a:rPr lang="en-US" sz="48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</a:br>
            <a:endParaRPr lang="en-US" sz="4800" dirty="0">
              <a:solidFill>
                <a:schemeClr val="tx2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4" y="3346958"/>
            <a:ext cx="8809150" cy="189124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rPr>
              <a:t>Sections 0101, 0102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rPr>
              <a:t>TA: Agniv Sengupta</a:t>
            </a:r>
          </a:p>
          <a:p>
            <a:pPr algn="ctr"/>
            <a:endParaRPr lang="en-US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rPr>
              <a:t>27 February, 2019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8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89D5-B9B3-460C-A640-07C85F66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5104538"/>
            <a:ext cx="8556170" cy="1616939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i="1" dirty="0">
                <a:solidFill>
                  <a:srgbClr val="00B050"/>
                </a:solidFill>
              </a:rPr>
              <a:t>Oxygen and Nitrogen</a:t>
            </a:r>
            <a:r>
              <a:rPr lang="en-US" sz="2000" dirty="0"/>
              <a:t> molecules scatter blue (preferentially) light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B0F0"/>
                </a:solidFill>
              </a:rPr>
              <a:t>High noon</a:t>
            </a:r>
            <a:r>
              <a:rPr lang="en-US" sz="2000" dirty="0"/>
              <a:t>: scattered blue light will reach us first due to the solar zenith angle.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accent6"/>
                </a:solidFill>
              </a:rPr>
              <a:t>Sunset/Sunrise</a:t>
            </a:r>
            <a:r>
              <a:rPr lang="en-US" sz="2000" dirty="0"/>
              <a:t>: blue light is mostly removed at this point, leaving yellow-red light </a:t>
            </a:r>
            <a:r>
              <a:rPr lang="en-US" sz="2000"/>
              <a:t>reaching us.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5059E-0076-46C0-9116-1B7C9E889996}"/>
              </a:ext>
            </a:extLst>
          </p:cNvPr>
          <p:cNvSpPr txBox="1"/>
          <p:nvPr/>
        </p:nvSpPr>
        <p:spPr>
          <a:xfrm>
            <a:off x="4229100" y="3089108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D007F7-B642-4919-9C63-1A1C2686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mtClean="0"/>
              <a:t>9</a:t>
            </a:fld>
            <a:endParaRPr lang="en-US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BA64A59-A977-AF40-BE8B-DBED530698EF}"/>
              </a:ext>
            </a:extLst>
          </p:cNvPr>
          <p:cNvSpPr txBox="1">
            <a:spLocks/>
          </p:cNvSpPr>
          <p:nvPr/>
        </p:nvSpPr>
        <p:spPr>
          <a:xfrm>
            <a:off x="1306740" y="281898"/>
            <a:ext cx="6830966" cy="85610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i="1" dirty="0">
                <a:solidFill>
                  <a:srgbClr val="0070C0"/>
                </a:solidFill>
                <a:latin typeface="+mj-lt"/>
                <a:ea typeface="Georgia" charset="0"/>
                <a:cs typeface="Calibri"/>
              </a:rPr>
              <a:t>What is the color of the sky?</a:t>
            </a:r>
            <a:endParaRPr lang="en-US" sz="44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4DFE6-E639-7E47-90AB-B5461C01B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" t="1623" r="4551" b="7757"/>
          <a:stretch/>
        </p:blipFill>
        <p:spPr>
          <a:xfrm>
            <a:off x="1815737" y="1129957"/>
            <a:ext cx="5525589" cy="36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23B64F-CADB-FF45-B31D-A5DA4A600E5B}"/>
              </a:ext>
            </a:extLst>
          </p:cNvPr>
          <p:cNvSpPr txBox="1">
            <a:spLocks/>
          </p:cNvSpPr>
          <p:nvPr/>
        </p:nvSpPr>
        <p:spPr>
          <a:xfrm>
            <a:off x="1580606" y="0"/>
            <a:ext cx="5878286" cy="121484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Atmospheric Absorption</a:t>
            </a: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4007EE-DC87-0044-BE09-6EBBF5D49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" t="12451" r="2157"/>
          <a:stretch/>
        </p:blipFill>
        <p:spPr>
          <a:xfrm>
            <a:off x="110490" y="1776549"/>
            <a:ext cx="5428161" cy="367066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E9650E-98A7-5440-B7BC-B8EDB5C885AC}"/>
              </a:ext>
            </a:extLst>
          </p:cNvPr>
          <p:cNvSpPr txBox="1">
            <a:spLocks/>
          </p:cNvSpPr>
          <p:nvPr/>
        </p:nvSpPr>
        <p:spPr>
          <a:xfrm>
            <a:off x="5538651" y="1214845"/>
            <a:ext cx="3513909" cy="5506632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Atmospheric absorption of different wavelengths by gases.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Low absorption = High transmittance </a:t>
            </a:r>
            <a:r>
              <a:rPr lang="en-US" sz="2000" dirty="0">
                <a:sym typeface="Wingdings" panose="05000000000000000000" pitchFamily="2" charset="2"/>
              </a:rPr>
              <a:t> known as an </a:t>
            </a:r>
            <a:r>
              <a:rPr lang="en-US" sz="2000" i="1" dirty="0">
                <a:solidFill>
                  <a:schemeClr val="accent6"/>
                </a:solidFill>
                <a:sym typeface="Wingdings" panose="05000000000000000000" pitchFamily="2" charset="2"/>
              </a:rPr>
              <a:t>atmospheric window.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Visible window </a:t>
            </a:r>
            <a:r>
              <a:rPr lang="en-US" sz="2000" dirty="0">
                <a:sym typeface="Wingdings" panose="05000000000000000000" pitchFamily="2" charset="2"/>
              </a:rPr>
              <a:t>is important because it helps warm our planet.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Infrared window </a:t>
            </a:r>
            <a:r>
              <a:rPr lang="en-US" sz="2000" dirty="0">
                <a:sym typeface="Wingdings" panose="05000000000000000000" pitchFamily="2" charset="2"/>
              </a:rPr>
              <a:t>is important because this is the energy emitted by Earth that is emitted back to space (around 7-12 micrometers)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600" dirty="0">
                <a:sym typeface="Wingdings" panose="05000000000000000000" pitchFamily="2" charset="2"/>
              </a:rPr>
              <a:t>Some IR radiation is absorbed by gases, leading to… ??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89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23B64F-CADB-FF45-B31D-A5DA4A600E5B}"/>
              </a:ext>
            </a:extLst>
          </p:cNvPr>
          <p:cNvSpPr txBox="1">
            <a:spLocks/>
          </p:cNvSpPr>
          <p:nvPr/>
        </p:nvSpPr>
        <p:spPr>
          <a:xfrm>
            <a:off x="2299062" y="0"/>
            <a:ext cx="4611189" cy="121484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Greenhouse Effect</a:t>
            </a: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B2BFE7-29C2-414C-9806-50F1DE0A75B1}"/>
              </a:ext>
            </a:extLst>
          </p:cNvPr>
          <p:cNvSpPr txBox="1">
            <a:spLocks/>
          </p:cNvSpPr>
          <p:nvPr/>
        </p:nvSpPr>
        <p:spPr>
          <a:xfrm>
            <a:off x="5408022" y="1214845"/>
            <a:ext cx="3618412" cy="5186753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Earth’s atmosphere acts as a blanket - traps some of the outgoing (infrared) terrestrial radiation and reemits it to surface - commonly known as the “</a:t>
            </a:r>
            <a:r>
              <a:rPr lang="en-US" sz="2000" i="1" dirty="0">
                <a:solidFill>
                  <a:schemeClr val="accent6"/>
                </a:solidFill>
              </a:rPr>
              <a:t>Greenhouse Effect</a:t>
            </a:r>
            <a:r>
              <a:rPr lang="en-US" sz="2000" dirty="0"/>
              <a:t>”.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As the concentration of greenhouse gases increase, more thermal radiation will be absorbed and reemitted to the surface. As a result, surface temperatures will rise. This is called the </a:t>
            </a:r>
            <a:r>
              <a:rPr lang="en-US" sz="2000" dirty="0">
                <a:solidFill>
                  <a:srgbClr val="FF0000"/>
                </a:solidFill>
              </a:rPr>
              <a:t>Enhanced Greenhouse Effect</a:t>
            </a:r>
            <a:r>
              <a:rPr lang="en-US" sz="2000" dirty="0"/>
              <a:t>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51FC89-04CE-2F4B-A90F-E8BFB32D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7" r="1733" b="972"/>
          <a:stretch/>
        </p:blipFill>
        <p:spPr>
          <a:xfrm>
            <a:off x="0" y="1877264"/>
            <a:ext cx="5185954" cy="41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23B64F-CADB-FF45-B31D-A5DA4A600E5B}"/>
              </a:ext>
            </a:extLst>
          </p:cNvPr>
          <p:cNvSpPr txBox="1">
            <a:spLocks/>
          </p:cNvSpPr>
          <p:nvPr/>
        </p:nvSpPr>
        <p:spPr>
          <a:xfrm>
            <a:off x="2299062" y="0"/>
            <a:ext cx="4611189" cy="121484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Greenhouse Effect</a:t>
            </a: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B2BFE7-29C2-414C-9806-50F1DE0A75B1}"/>
              </a:ext>
            </a:extLst>
          </p:cNvPr>
          <p:cNvSpPr txBox="1">
            <a:spLocks/>
          </p:cNvSpPr>
          <p:nvPr/>
        </p:nvSpPr>
        <p:spPr>
          <a:xfrm>
            <a:off x="5342707" y="2080895"/>
            <a:ext cx="3618412" cy="3183436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Which is the </a:t>
            </a:r>
            <a:r>
              <a:rPr lang="en-US" sz="2000" dirty="0">
                <a:solidFill>
                  <a:srgbClr val="7030A0"/>
                </a:solidFill>
              </a:rPr>
              <a:t>most important GHG</a:t>
            </a:r>
            <a:r>
              <a:rPr lang="en-US" sz="2000" dirty="0"/>
              <a:t>?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Which is the </a:t>
            </a:r>
            <a:r>
              <a:rPr lang="en-US" sz="2000" dirty="0">
                <a:solidFill>
                  <a:srgbClr val="00B050"/>
                </a:solidFill>
              </a:rPr>
              <a:t>most important anthropogenic </a:t>
            </a:r>
            <a:r>
              <a:rPr lang="en-US" sz="2000" dirty="0"/>
              <a:t>(human-induced) </a:t>
            </a:r>
            <a:r>
              <a:rPr lang="en-US" sz="2000" dirty="0">
                <a:solidFill>
                  <a:srgbClr val="00B050"/>
                </a:solidFill>
              </a:rPr>
              <a:t>GHG</a:t>
            </a:r>
            <a:r>
              <a:rPr lang="en-US" sz="2000" dirty="0"/>
              <a:t>?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51FC89-04CE-2F4B-A90F-E8BFB32D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7" r="1733" b="972"/>
          <a:stretch/>
        </p:blipFill>
        <p:spPr>
          <a:xfrm>
            <a:off x="0" y="1604339"/>
            <a:ext cx="5185954" cy="41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A501-F0ED-4115-9159-6AD13984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913711"/>
            <a:ext cx="8582297" cy="431727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 have posted comments and suggestions on every ELMS submission</a:t>
            </a:r>
            <a:r>
              <a:rPr lang="en-US" sz="2000" dirty="0"/>
              <a:t>. 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Check your sources</a:t>
            </a:r>
            <a:r>
              <a:rPr lang="en-US" sz="2000" dirty="0"/>
              <a:t>: They should be from a government, or a university website, or a peer-reviewed scientific journal.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Make sure you and your opposing team have the </a:t>
            </a:r>
            <a:r>
              <a:rPr lang="en-US" sz="2000" dirty="0">
                <a:solidFill>
                  <a:srgbClr val="FF0000"/>
                </a:solidFill>
              </a:rPr>
              <a:t>same subtopics</a:t>
            </a:r>
            <a:r>
              <a:rPr lang="en-US" sz="2000" dirty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B050"/>
                </a:solidFill>
              </a:rPr>
              <a:t>Conclusion part</a:t>
            </a:r>
            <a:r>
              <a:rPr lang="en-US" sz="2000" dirty="0"/>
              <a:t> should include evidence that you performed independent research (with 2 independent citations) and did not simply summarize previous sub-topics.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505B92-C8C7-514A-944F-CE7B2FAABC00}"/>
              </a:ext>
            </a:extLst>
          </p:cNvPr>
          <p:cNvSpPr txBox="1">
            <a:spLocks/>
          </p:cNvSpPr>
          <p:nvPr/>
        </p:nvSpPr>
        <p:spPr>
          <a:xfrm>
            <a:off x="222067" y="232635"/>
            <a:ext cx="8921931" cy="15635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General Comments on Group Rough Drafts</a:t>
            </a:r>
          </a:p>
        </p:txBody>
      </p:sp>
    </p:spTree>
    <p:extLst>
      <p:ext uri="{BB962C8B-B14F-4D97-AF65-F5344CB8AC3E}">
        <p14:creationId xmlns:p14="http://schemas.microsoft.com/office/powerpoint/2010/main" val="14796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79FE-B461-4721-88D7-00ACA316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is considered plagiarism?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8222-17D1-4920-947A-EED303C9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1814"/>
            <a:ext cx="7886700" cy="38030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Copying word for word from another writer and citing/not citing them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Yes</a:t>
            </a:r>
          </a:p>
          <a:p>
            <a:pPr marL="0" indent="0">
              <a:buNone/>
            </a:pPr>
            <a:r>
              <a:rPr lang="en-US" dirty="0"/>
              <a:t>Copying material from several writers and rearranging with citation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Paraphrasing (changing the words of the original source) with citation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Paraphrasing (changing the words of the original source) without citation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Yes</a:t>
            </a:r>
            <a:endParaRPr lang="en-US" sz="2700" dirty="0"/>
          </a:p>
          <a:p>
            <a:pPr marL="0" indent="0">
              <a:buNone/>
            </a:pPr>
            <a:r>
              <a:rPr lang="en-US" dirty="0"/>
              <a:t>Failing to cite info that is common knowledge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Yes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Putting ideas into your own words with citation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BD84-1FB8-4416-A9EC-43459039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859C-8A1E-42E4-B217-C34E770143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6206-1622-46C3-A264-B787182D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considered proper MLA format?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DDE4-ECB2-41F1-B666-D97784BB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601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/>
              <a:t>According to a climatological study by Irizarry-Ortiz et. al, there has been an increase in wet days in Florida’s dry season and increased higher temperatures in the wet season.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/>
              <a:t>According to a climatological study by Irizarry-Ortiz et. al, there has been an increase in wet days in Florida’s dry season and increased higher temperatures in the wet season (Irizarry-Ortiz et. al, 20).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Irizarry-Ortiz, M. M. et. al. </a:t>
            </a:r>
            <a:r>
              <a:rPr lang="en-US" sz="1800" i="1" dirty="0"/>
              <a:t>Historical Trends in Florida Temperature and Precipitation</a:t>
            </a:r>
            <a:r>
              <a:rPr lang="en-US" sz="1800" dirty="0"/>
              <a:t>. </a:t>
            </a:r>
            <a:r>
              <a:rPr lang="en-US" sz="1800" dirty="0" err="1"/>
              <a:t>Hydrol</a:t>
            </a:r>
            <a:r>
              <a:rPr lang="en-US" sz="1800" dirty="0"/>
              <a:t>. Process., 2011.DOI: 10.1002/hyp.8259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/>
              <a:t>Michelle Irizarry-Ortiz (Historical Trends in Florida Temperature and Precipitation) </a:t>
            </a:r>
            <a:r>
              <a:rPr lang="en-US" sz="1800" dirty="0">
                <a:hlinkClick r:id="rId2"/>
              </a:rPr>
              <a:t>https://onlinelibrary.wiley.com/doi/10.1002/hyp.8259</a:t>
            </a:r>
            <a:endParaRPr lang="en-US" sz="1800" dirty="0"/>
          </a:p>
          <a:p>
            <a:pPr marL="0" indent="0" algn="ctr">
              <a:buNone/>
            </a:pPr>
            <a:r>
              <a:rPr 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87FB0-51CB-485F-8615-2233CCA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859C-8A1E-42E4-B217-C34E770143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43BD-C9F3-4541-B65D-77FD7D37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are considered scholarly articles?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40EE8-0A90-4F89-A92B-9BF830C8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7905"/>
            <a:ext cx="7886700" cy="37890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50" b="1" dirty="0"/>
              <a:t>NY Times</a:t>
            </a:r>
            <a:r>
              <a:rPr lang="en-US" sz="1650" dirty="0"/>
              <a:t>: Climate Chang Could Leave Thousands of Lakes Ice-Free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16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50" b="1" dirty="0"/>
              <a:t>Atmospheric Environment</a:t>
            </a:r>
            <a:r>
              <a:rPr lang="en-US" sz="1650" dirty="0"/>
              <a:t>: Review on urban vegetation and particle air pollution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16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50" b="1" dirty="0"/>
              <a:t>Vox</a:t>
            </a:r>
            <a:r>
              <a:rPr lang="en-US" sz="1650" dirty="0"/>
              <a:t>: Kids, farmers, fishermen, and cities are suing fossil fuel companies and governments. Can they win?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16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50" b="1" dirty="0"/>
              <a:t>Science Daily</a:t>
            </a:r>
            <a:r>
              <a:rPr lang="en-US" sz="1650" dirty="0"/>
              <a:t>: Carbon levels not seen in 56 million years?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16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50" b="1" dirty="0"/>
              <a:t>Monthly Weather Review</a:t>
            </a:r>
            <a:r>
              <a:rPr lang="en-US" sz="1650" dirty="0"/>
              <a:t>: A 13-year global climatology of tropical cyclone warming core structures from AIRS data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16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50" b="1" dirty="0"/>
              <a:t>Geophysical Research Letters</a:t>
            </a:r>
            <a:r>
              <a:rPr lang="en-US" sz="1650" dirty="0"/>
              <a:t>: Tsunami Data Assimilation Without a Dense Observation Network</a:t>
            </a:r>
          </a:p>
          <a:p>
            <a:pPr marL="0" indent="0" algn="ctr">
              <a:buNone/>
            </a:pPr>
            <a:r>
              <a:rPr lang="en-US" sz="22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16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B3035-99FA-43C8-9156-12C4EF57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859C-8A1E-42E4-B217-C34E770143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9335-206A-9A48-8B4B-75975F80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D9792-0928-E940-BAF2-37937D93D482}"/>
              </a:ext>
            </a:extLst>
          </p:cNvPr>
          <p:cNvSpPr txBox="1">
            <a:spLocks/>
          </p:cNvSpPr>
          <p:nvPr/>
        </p:nvSpPr>
        <p:spPr>
          <a:xfrm>
            <a:off x="222067" y="232636"/>
            <a:ext cx="8921931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Important Dates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6A4084-8F1B-7D4F-90F0-C9F49DD8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51" y="1357791"/>
            <a:ext cx="8004765" cy="474256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Before Presentations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</a:rPr>
              <a:t>2-20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4"/>
                </a:solidFill>
              </a:rPr>
              <a:t>½ way Peer Evaluations due (submission via ELMS)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4"/>
                </a:solidFill>
              </a:rPr>
              <a:t>Group Rough draft due (submission via ELMS)</a:t>
            </a:r>
          </a:p>
          <a:p>
            <a:pPr marL="685800" lvl="2" indent="0">
              <a:buClr>
                <a:schemeClr val="tx1"/>
              </a:buClr>
              <a:buNone/>
            </a:pPr>
            <a:endParaRPr lang="en-US" sz="1600" dirty="0">
              <a:solidFill>
                <a:schemeClr val="accent4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u="sng" dirty="0">
                <a:solidFill>
                  <a:srgbClr val="00B050"/>
                </a:solidFill>
              </a:rPr>
              <a:t>Presentations</a:t>
            </a:r>
            <a:r>
              <a:rPr lang="en-US" sz="2000" dirty="0"/>
              <a:t>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3-6 (</a:t>
            </a:r>
            <a:r>
              <a:rPr lang="en-US" sz="2000" u="sng" dirty="0">
                <a:solidFill>
                  <a:srgbClr val="FF0000"/>
                </a:solidFill>
              </a:rPr>
              <a:t>1</a:t>
            </a:r>
            <a:r>
              <a:rPr lang="en-US" sz="2000" u="sng" baseline="30000" dirty="0">
                <a:solidFill>
                  <a:srgbClr val="FF0000"/>
                </a:solidFill>
              </a:rPr>
              <a:t>st</a:t>
            </a:r>
            <a:r>
              <a:rPr lang="en-US" sz="2000" u="sng" dirty="0">
                <a:solidFill>
                  <a:srgbClr val="FF0000"/>
                </a:solidFill>
              </a:rPr>
              <a:t> Day of Debate</a:t>
            </a:r>
            <a:r>
              <a:rPr lang="en-US" sz="2000" dirty="0"/>
              <a:t>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/>
              <a:t>All groups should be prepared; Final Group Paper containing Annotated Bibliography must be turned in BEFORE discussion.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3-13 (</a:t>
            </a:r>
            <a:r>
              <a:rPr lang="en-US" sz="2000" u="sng" dirty="0">
                <a:solidFill>
                  <a:srgbClr val="0070C0"/>
                </a:solidFill>
              </a:rPr>
              <a:t>2</a:t>
            </a:r>
            <a:r>
              <a:rPr lang="en-US" sz="2000" u="sng" baseline="30000" dirty="0">
                <a:solidFill>
                  <a:srgbClr val="0070C0"/>
                </a:solidFill>
              </a:rPr>
              <a:t>nd</a:t>
            </a:r>
            <a:r>
              <a:rPr lang="en-US" sz="2000" u="sng" dirty="0">
                <a:solidFill>
                  <a:srgbClr val="0070C0"/>
                </a:solidFill>
              </a:rPr>
              <a:t> Day of Debate</a:t>
            </a:r>
            <a:r>
              <a:rPr lang="en-US" sz="2000" dirty="0"/>
              <a:t>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3-27 (</a:t>
            </a:r>
            <a:r>
              <a:rPr lang="en-US" sz="2000" u="sng" dirty="0">
                <a:solidFill>
                  <a:srgbClr val="E9BE27"/>
                </a:solidFill>
              </a:rPr>
              <a:t>3</a:t>
            </a:r>
            <a:r>
              <a:rPr lang="en-US" sz="2000" u="sng" baseline="30000" dirty="0">
                <a:solidFill>
                  <a:srgbClr val="E9BE27"/>
                </a:solidFill>
              </a:rPr>
              <a:t>rd</a:t>
            </a:r>
            <a:r>
              <a:rPr lang="en-US" sz="2000" u="sng" dirty="0">
                <a:solidFill>
                  <a:srgbClr val="E9BE27"/>
                </a:solidFill>
              </a:rPr>
              <a:t> Day of Debate</a:t>
            </a:r>
            <a:r>
              <a:rPr lang="en-US" sz="2000" dirty="0"/>
              <a:t>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/>
              <a:t>Individual Write-ups due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/>
              <a:t>Final Peer Reviews Due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F95D9-A366-494E-ADFD-9D7F63334F23}"/>
              </a:ext>
            </a:extLst>
          </p:cNvPr>
          <p:cNvSpPr/>
          <p:nvPr/>
        </p:nvSpPr>
        <p:spPr>
          <a:xfrm>
            <a:off x="601581" y="2952206"/>
            <a:ext cx="8162902" cy="2834640"/>
          </a:xfrm>
          <a:prstGeom prst="rect">
            <a:avLst/>
          </a:prstGeom>
          <a:noFill/>
          <a:ln w="44450">
            <a:solidFill>
              <a:srgbClr val="EF02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3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FDD4-43E4-43D5-AF20-F5AB9610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and other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159F-ECB1-4289-B8BC-45E2BAFC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1977"/>
            <a:ext cx="7886700" cy="3177995"/>
          </a:xfrm>
        </p:spPr>
        <p:txBody>
          <a:bodyPr>
            <a:normAutofit/>
          </a:bodyPr>
          <a:lstStyle/>
          <a:p>
            <a:r>
              <a:rPr lang="en-US" sz="1800" dirty="0"/>
              <a:t>At least two citations per person, with at least one originating from a government site, university site, or scholarly article</a:t>
            </a:r>
          </a:p>
          <a:p>
            <a:r>
              <a:rPr lang="en-US" sz="1800" dirty="0"/>
              <a:t>MLA format (i.e. for parenthetical citations and annotated bib)</a:t>
            </a:r>
          </a:p>
          <a:p>
            <a:r>
              <a:rPr lang="en-US" sz="1800" dirty="0"/>
              <a:t>This is not a political debate…</a:t>
            </a:r>
          </a:p>
          <a:p>
            <a:pPr lvl="1"/>
            <a:r>
              <a:rPr lang="en-US" sz="1500" dirty="0"/>
              <a:t>Try to keep the debate clean</a:t>
            </a:r>
          </a:p>
          <a:p>
            <a:pPr lvl="1"/>
            <a:r>
              <a:rPr lang="en-US" sz="1500" dirty="0"/>
              <a:t>Try to have fun</a:t>
            </a:r>
          </a:p>
          <a:p>
            <a:pPr lvl="1"/>
            <a:r>
              <a:rPr lang="en-US" sz="1500" dirty="0"/>
              <a:t>Try to avoid discussing current state </a:t>
            </a:r>
          </a:p>
          <a:p>
            <a:pPr marL="342900" lvl="1" indent="0">
              <a:buNone/>
            </a:pPr>
            <a:r>
              <a:rPr lang="en-US" sz="1500" dirty="0"/>
              <a:t>    of politics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F74EE-EEEC-44BE-A02B-61E65B277E7B}"/>
              </a:ext>
            </a:extLst>
          </p:cNvPr>
          <p:cNvSpPr/>
          <p:nvPr/>
        </p:nvSpPr>
        <p:spPr>
          <a:xfrm rot="20227558">
            <a:off x="4508683" y="3356133"/>
            <a:ext cx="21702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next week? </a:t>
            </a:r>
          </a:p>
          <a:p>
            <a:r>
              <a:rPr lang="en-US" sz="1500" dirty="0"/>
              <a:t>Presentations!</a:t>
            </a:r>
          </a:p>
          <a:p>
            <a:endParaRPr lang="en-US" sz="1500" dirty="0"/>
          </a:p>
          <a:p>
            <a:r>
              <a:rPr lang="en-US" sz="1500" dirty="0"/>
              <a:t>What is due next week?</a:t>
            </a:r>
          </a:p>
          <a:p>
            <a:r>
              <a:rPr lang="en-US" sz="1500" dirty="0"/>
              <a:t>Final draft!</a:t>
            </a:r>
          </a:p>
          <a:p>
            <a:endParaRPr lang="en-US" sz="1500" dirty="0"/>
          </a:p>
          <a:p>
            <a:r>
              <a:rPr lang="en-US" sz="1500" dirty="0"/>
              <a:t>When is it due?</a:t>
            </a:r>
          </a:p>
          <a:p>
            <a:r>
              <a:rPr lang="en-US" sz="1500" dirty="0"/>
              <a:t>When we meet for class!</a:t>
            </a:r>
          </a:p>
          <a:p>
            <a:endParaRPr lang="en-US" sz="1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89EC3C-8A76-4539-93F6-39A05A984960}"/>
              </a:ext>
            </a:extLst>
          </p:cNvPr>
          <p:cNvSpPr/>
          <p:nvPr/>
        </p:nvSpPr>
        <p:spPr>
          <a:xfrm rot="1443394">
            <a:off x="6775564" y="3684343"/>
            <a:ext cx="236912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Where do you submit?</a:t>
            </a:r>
          </a:p>
          <a:p>
            <a:r>
              <a:rPr lang="en-US" sz="1350" dirty="0"/>
              <a:t>On ELMS!</a:t>
            </a:r>
          </a:p>
          <a:p>
            <a:endParaRPr lang="en-US" sz="1350" dirty="0"/>
          </a:p>
          <a:p>
            <a:r>
              <a:rPr lang="en-US" sz="1350" dirty="0"/>
              <a:t>How many people submit?</a:t>
            </a:r>
          </a:p>
          <a:p>
            <a:r>
              <a:rPr lang="en-US" sz="1350" dirty="0"/>
              <a:t>Every team member!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A22F-B2FA-44FE-92C7-2CCC1C62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859C-8A1E-42E4-B217-C34E770143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002CB-959D-9E44-B5DC-A232D3D1267C}"/>
              </a:ext>
            </a:extLst>
          </p:cNvPr>
          <p:cNvSpPr txBox="1"/>
          <p:nvPr/>
        </p:nvSpPr>
        <p:spPr>
          <a:xfrm>
            <a:off x="1314994" y="4545381"/>
            <a:ext cx="762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u="sng" dirty="0">
                <a:solidFill>
                  <a:srgbClr val="FF0000"/>
                </a:solidFill>
              </a:rPr>
              <a:t>Conduction</a:t>
            </a:r>
            <a:r>
              <a:rPr lang="en-US" sz="2400" dirty="0"/>
              <a:t>: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B050"/>
                </a:solidFill>
              </a:rPr>
              <a:t>Requires contact</a:t>
            </a:r>
            <a:r>
              <a:rPr lang="en-US" sz="2000" dirty="0"/>
              <a:t>, energy transferred from molecule to molecule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Air is not a good conductor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Metals are excellent conductors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Most important at earth surface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C777B-D45B-B94F-ADFC-412BB035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60" y="1377647"/>
            <a:ext cx="3737586" cy="2876588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23B64F-CADB-FF45-B31D-A5DA4A600E5B}"/>
              </a:ext>
            </a:extLst>
          </p:cNvPr>
          <p:cNvSpPr txBox="1">
            <a:spLocks/>
          </p:cNvSpPr>
          <p:nvPr/>
        </p:nvSpPr>
        <p:spPr>
          <a:xfrm>
            <a:off x="1152139" y="19276"/>
            <a:ext cx="7445829" cy="11600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Energy Transfer: (</a:t>
            </a:r>
            <a:r>
              <a:rPr lang="en-US" sz="4400" b="1" u="sng" dirty="0" err="1">
                <a:solidFill>
                  <a:srgbClr val="0070C0"/>
                </a:solidFill>
              </a:rPr>
              <a:t>i</a:t>
            </a:r>
            <a:r>
              <a:rPr lang="en-US" sz="4400" b="1" u="sng" dirty="0">
                <a:solidFill>
                  <a:srgbClr val="0070C0"/>
                </a:solidFill>
              </a:rPr>
              <a:t>) Conduction</a:t>
            </a:r>
            <a:endParaRPr lang="en-US" sz="44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/>
              </a:buClr>
              <a:buNone/>
            </a:pP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5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9335-206A-9A48-8B4B-75975F80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D9792-0928-E940-BAF2-37937D93D482}"/>
              </a:ext>
            </a:extLst>
          </p:cNvPr>
          <p:cNvSpPr txBox="1">
            <a:spLocks/>
          </p:cNvSpPr>
          <p:nvPr/>
        </p:nvSpPr>
        <p:spPr>
          <a:xfrm>
            <a:off x="667588" y="131510"/>
            <a:ext cx="8033657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Final Group Paper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0196FA-14B9-8A4E-A5C4-B3327B16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36" y="1037237"/>
            <a:ext cx="8595359" cy="568424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Every team member needs to submit the Final Group Paper– 6 sections in total. </a:t>
            </a:r>
            <a:r>
              <a:rPr lang="en-US" sz="2000" u="sng" dirty="0"/>
              <a:t>Incomplete sentences in bulleted form are not acceptable</a:t>
            </a:r>
            <a:r>
              <a:rPr lang="en-US" sz="2000" dirty="0"/>
              <a:t>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u="sng" dirty="0">
                <a:solidFill>
                  <a:schemeClr val="accent6"/>
                </a:solidFill>
              </a:rPr>
              <a:t>1</a:t>
            </a:r>
            <a:r>
              <a:rPr lang="en-US" sz="2000" u="sng" baseline="30000" dirty="0">
                <a:solidFill>
                  <a:schemeClr val="accent6"/>
                </a:solidFill>
              </a:rPr>
              <a:t>st</a:t>
            </a:r>
            <a:r>
              <a:rPr lang="en-US" sz="2000" u="sng" dirty="0">
                <a:solidFill>
                  <a:schemeClr val="accent6"/>
                </a:solidFill>
              </a:rPr>
              <a:t> section</a:t>
            </a:r>
            <a:r>
              <a:rPr lang="en-US" sz="2000" dirty="0"/>
              <a:t>: include Team Name, Team Members, Debate Topic, Position (PRO/CON), summary of your team members’ roles.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u="sng" dirty="0">
                <a:solidFill>
                  <a:srgbClr val="7030A0"/>
                </a:solidFill>
              </a:rPr>
              <a:t>2</a:t>
            </a:r>
            <a:r>
              <a:rPr lang="en-US" sz="2000" u="sng" baseline="30000" dirty="0">
                <a:solidFill>
                  <a:srgbClr val="7030A0"/>
                </a:solidFill>
              </a:rPr>
              <a:t>nd</a:t>
            </a:r>
            <a:r>
              <a:rPr lang="en-US" sz="2000" u="sng" dirty="0">
                <a:solidFill>
                  <a:srgbClr val="7030A0"/>
                </a:solidFill>
              </a:rPr>
              <a:t> – 6</a:t>
            </a:r>
            <a:r>
              <a:rPr lang="en-US" sz="2000" u="sng" baseline="30000" dirty="0">
                <a:solidFill>
                  <a:srgbClr val="7030A0"/>
                </a:solidFill>
              </a:rPr>
              <a:t>th</a:t>
            </a:r>
            <a:r>
              <a:rPr lang="en-US" sz="2000" u="sng" dirty="0">
                <a:solidFill>
                  <a:srgbClr val="7030A0"/>
                </a:solidFill>
              </a:rPr>
              <a:t> sections</a:t>
            </a:r>
            <a:r>
              <a:rPr lang="en-US" sz="2000" dirty="0"/>
              <a:t>: Each team member outlines their individual research and argument either in favor/opposition of the topic with </a:t>
            </a:r>
            <a:r>
              <a:rPr lang="en-US" sz="2000" u="sng" dirty="0"/>
              <a:t>at least 2 citations in MLA format per member</a:t>
            </a:r>
            <a:r>
              <a:rPr lang="en-US" sz="2000" dirty="0"/>
              <a:t>.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section: First supporting/opposing speaker (INTRODUCTION)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section: Second supporting/opposing speaker (Sub-Topic A)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section: Third supporting/opposing speaker (Sub-Topic B)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5</a:t>
            </a:r>
            <a:r>
              <a:rPr lang="en-US" sz="1600" baseline="30000" dirty="0"/>
              <a:t>th</a:t>
            </a:r>
            <a:r>
              <a:rPr lang="en-US" sz="1600" dirty="0"/>
              <a:t> section: Fourth supporting/opposing speaker (Sub-Topic C)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6</a:t>
            </a:r>
            <a:r>
              <a:rPr lang="en-US" sz="1600" baseline="30000" dirty="0"/>
              <a:t>th</a:t>
            </a:r>
            <a:r>
              <a:rPr lang="en-US" sz="1600" dirty="0"/>
              <a:t> section: Fifth supporting/opposing speaker (CONCLUSION)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</a:rPr>
              <a:t>Work as a group to finish</a:t>
            </a:r>
            <a:r>
              <a:rPr lang="en-US" sz="2000" dirty="0"/>
              <a:t>, </a:t>
            </a:r>
            <a:r>
              <a:rPr lang="en-US" sz="2000" u="sng" dirty="0"/>
              <a:t>each person needs a submission</a:t>
            </a:r>
            <a:r>
              <a:rPr lang="en-US" sz="2000" dirty="0"/>
              <a:t> (</a:t>
            </a:r>
            <a:r>
              <a:rPr lang="en-US" sz="2000" i="1" dirty="0"/>
              <a:t>everyone in the same group can submit the same document</a:t>
            </a:r>
            <a:r>
              <a:rPr lang="en-US" sz="2000" dirty="0"/>
              <a:t>)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Include your </a:t>
            </a:r>
            <a:r>
              <a:rPr lang="en-US" sz="2000" dirty="0">
                <a:solidFill>
                  <a:srgbClr val="C00000"/>
                </a:solidFill>
              </a:rPr>
              <a:t>bibliography</a:t>
            </a:r>
            <a:r>
              <a:rPr lang="en-US" sz="2000" dirty="0"/>
              <a:t> at the end (labeling which citation belongs to which </a:t>
            </a:r>
            <a:r>
              <a:rPr lang="en-US" sz="2000"/>
              <a:t>speaker).</a:t>
            </a:r>
            <a:endParaRPr lang="en-US" sz="2000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99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505B92-C8C7-514A-944F-CE7B2FAABC00}"/>
              </a:ext>
            </a:extLst>
          </p:cNvPr>
          <p:cNvSpPr txBox="1">
            <a:spLocks/>
          </p:cNvSpPr>
          <p:nvPr/>
        </p:nvSpPr>
        <p:spPr>
          <a:xfrm>
            <a:off x="5264330" y="2250847"/>
            <a:ext cx="3735979" cy="18312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Grading Rubric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FD5EA-72D0-CD49-8F35-55A09B19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193447"/>
            <a:ext cx="5159828" cy="64686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7E63654-6E69-7F44-8398-64A0B8EC9E1A}"/>
              </a:ext>
            </a:extLst>
          </p:cNvPr>
          <p:cNvSpPr/>
          <p:nvPr/>
        </p:nvSpPr>
        <p:spPr>
          <a:xfrm>
            <a:off x="313508" y="3984170"/>
            <a:ext cx="1306283" cy="4963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4181A5-5628-BD49-8751-F19E1558FA68}"/>
              </a:ext>
            </a:extLst>
          </p:cNvPr>
          <p:cNvSpPr/>
          <p:nvPr/>
        </p:nvSpPr>
        <p:spPr>
          <a:xfrm>
            <a:off x="313508" y="1554477"/>
            <a:ext cx="1136470" cy="339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3C4D4-0AE1-BE42-B508-B7AA0EF8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3EEAC-0DE2-A444-A20F-D2B3ADDCE7E8}"/>
              </a:ext>
            </a:extLst>
          </p:cNvPr>
          <p:cNvSpPr txBox="1">
            <a:spLocks/>
          </p:cNvSpPr>
          <p:nvPr/>
        </p:nvSpPr>
        <p:spPr>
          <a:xfrm>
            <a:off x="117565" y="109261"/>
            <a:ext cx="8961120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Group Project#1: </a:t>
            </a:r>
            <a:r>
              <a:rPr lang="en-US" b="1" i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Oxford-style Debate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6D6FC3-1157-504E-974F-239D5065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227909"/>
            <a:ext cx="8725989" cy="5493568"/>
          </a:xfrm>
        </p:spPr>
        <p:txBody>
          <a:bodyPr numCol="2"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Secret Ballot of the audience </a:t>
            </a:r>
            <a:r>
              <a:rPr lang="en-US" sz="1700" dirty="0"/>
              <a:t>(votes revealed after debate)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Introduction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supporting speaker (PRO) – 2.5 mins.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opposing speaker (CON) – 2.5 mins.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Sub-Topic A</a:t>
            </a:r>
            <a:r>
              <a:rPr lang="en-US" dirty="0"/>
              <a:t>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supporting speaker (PRO) – 2.5 mins.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opposing speaker (CON) – 2.5 mins.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Q&amp;A</a:t>
            </a:r>
            <a:r>
              <a:rPr lang="en-US" dirty="0"/>
              <a:t> </a:t>
            </a:r>
            <a:r>
              <a:rPr lang="en-US" sz="1600" dirty="0"/>
              <a:t>(decided on by TA through a coin flip) one team asks the other team a question – 3 minutes to respond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Sub-Topic B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supporting Speaker (PRO) – 2.5 mins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opposing Speaker (CON) – 2.5 mins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Q&amp;A</a:t>
            </a:r>
            <a:r>
              <a:rPr lang="en-US" dirty="0"/>
              <a:t> </a:t>
            </a:r>
            <a:r>
              <a:rPr lang="en-US" sz="1600" dirty="0"/>
              <a:t>– other team asks a question and the team that asked the first question has 3 minutes to respond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Sub-Topic C</a:t>
            </a:r>
            <a:r>
              <a:rPr lang="en-US" dirty="0"/>
              <a:t>      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supporting speaker (PRO) – 2.5 mins.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4</a:t>
            </a:r>
            <a:r>
              <a:rPr lang="en-US" sz="1600" baseline="30000" dirty="0"/>
              <a:t>th</a:t>
            </a:r>
            <a:r>
              <a:rPr lang="en-US" sz="1600" dirty="0"/>
              <a:t> opposing speaker (CON) – 2.5 mins.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Q&amp;A</a:t>
            </a:r>
            <a:r>
              <a:rPr lang="en-US" dirty="0"/>
              <a:t> </a:t>
            </a:r>
            <a:r>
              <a:rPr lang="en-US" sz="1600" dirty="0"/>
              <a:t>– 3 minutes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Conclusion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5</a:t>
            </a:r>
            <a:r>
              <a:rPr lang="en-US" sz="1600" baseline="30000" dirty="0"/>
              <a:t>th</a:t>
            </a:r>
            <a:r>
              <a:rPr lang="en-US" sz="1600" dirty="0"/>
              <a:t> supporting speaker (PRO) – 2.5 mins.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5</a:t>
            </a:r>
            <a:r>
              <a:rPr lang="en-US" sz="1600" baseline="30000" dirty="0"/>
              <a:t>th</a:t>
            </a:r>
            <a:r>
              <a:rPr lang="en-US" sz="1600" dirty="0"/>
              <a:t> opposing speaker (CON) – 2.5 mins.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Open discussion </a:t>
            </a:r>
            <a:r>
              <a:rPr lang="en-US" dirty="0"/>
              <a:t>– (</a:t>
            </a:r>
            <a:r>
              <a:rPr lang="en-US" sz="1600" dirty="0"/>
              <a:t>at least 5 minutes) Audience is encouraged to ask questions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u="sng" dirty="0"/>
              <a:t>Final Secret Vote of the audience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0B3E-BAE8-4DC3-A6D9-81D3F5BF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404575"/>
            <a:ext cx="8190411" cy="48917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Gives an opportunity for opposing teams to interact.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Gives the audience an opportunity to interact with the teams.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b="1" u="sng" dirty="0"/>
              <a:t>What you need to do</a:t>
            </a:r>
            <a:r>
              <a:rPr lang="en-US" sz="2000" b="1" dirty="0"/>
              <a:t>: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As a group </a:t>
            </a:r>
            <a:r>
              <a:rPr lang="en-US" sz="2000" dirty="0">
                <a:solidFill>
                  <a:srgbClr val="00B050"/>
                </a:solidFill>
              </a:rPr>
              <a:t>prepare 2-3 questions </a:t>
            </a:r>
            <a:r>
              <a:rPr lang="en-US" sz="2000" dirty="0"/>
              <a:t>you want to ask the other team. This is your time to poke a flaw in their argument and challenge them. They will have </a:t>
            </a:r>
            <a:r>
              <a:rPr lang="en-US" sz="2000" u="sng" dirty="0">
                <a:solidFill>
                  <a:srgbClr val="FF0000"/>
                </a:solidFill>
              </a:rPr>
              <a:t>3 minutes </a:t>
            </a:r>
            <a:r>
              <a:rPr lang="en-US" sz="2000" dirty="0"/>
              <a:t>to respond through </a:t>
            </a:r>
            <a:r>
              <a:rPr lang="en-US" sz="2000" u="sng" dirty="0">
                <a:solidFill>
                  <a:srgbClr val="00B0F0"/>
                </a:solidFill>
              </a:rPr>
              <a:t>one/two representatives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Q&amp;A will be held after the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second, third, and fourth speaker </a:t>
            </a:r>
            <a:r>
              <a:rPr lang="en-US" sz="2000" dirty="0"/>
              <a:t>(That’s three!)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</a:rPr>
              <a:t>Fates are in a coin flip</a:t>
            </a:r>
            <a:r>
              <a:rPr lang="en-US" sz="2000" dirty="0"/>
              <a:t>, but be prepared with a number of questions which may change based off their arguments.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6178F-B404-6947-85BC-3F1C81F69041}"/>
              </a:ext>
            </a:extLst>
          </p:cNvPr>
          <p:cNvSpPr txBox="1">
            <a:spLocks/>
          </p:cNvSpPr>
          <p:nvPr/>
        </p:nvSpPr>
        <p:spPr>
          <a:xfrm>
            <a:off x="2280160" y="392767"/>
            <a:ext cx="4727372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Q &amp; A’s</a:t>
            </a:r>
          </a:p>
        </p:txBody>
      </p:sp>
    </p:spTree>
    <p:extLst>
      <p:ext uri="{BB962C8B-B14F-4D97-AF65-F5344CB8AC3E}">
        <p14:creationId xmlns:p14="http://schemas.microsoft.com/office/powerpoint/2010/main" val="9813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B02E-125E-4D96-BEE1-8B41AC5E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510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Sources should be cited</a:t>
            </a:r>
            <a:r>
              <a:rPr lang="en-US" sz="2000" dirty="0"/>
              <a:t> in your debate argument.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You will have 2:30 minutes to deliver your speech/argument. I will give a 2:00 minutes warning. </a:t>
            </a:r>
            <a:r>
              <a:rPr lang="en-US" sz="2000" dirty="0">
                <a:solidFill>
                  <a:srgbClr val="FF0000"/>
                </a:solidFill>
              </a:rPr>
              <a:t>I will have to cut you off if you go beyond 2:40 minutes.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You need to have your speech/argument memorized</a:t>
            </a:r>
            <a:r>
              <a:rPr lang="en-US" sz="2000" dirty="0"/>
              <a:t>. You can do it, believe me!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</a:rPr>
              <a:t>Practice your 2.5 minutes speech </a:t>
            </a:r>
            <a:r>
              <a:rPr lang="en-US" sz="2000" dirty="0"/>
              <a:t>in advance.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u="sng" dirty="0"/>
              <a:t>Using notecards</a:t>
            </a:r>
            <a:r>
              <a:rPr lang="en-US" sz="2000" dirty="0"/>
              <a:t>, pieces of paper, phones, computers, etc. of any kind </a:t>
            </a:r>
            <a:r>
              <a:rPr lang="en-US" sz="2000" i="1" u="sng" dirty="0"/>
              <a:t>will constitute automatic point deductions</a:t>
            </a:r>
            <a:r>
              <a:rPr lang="en-US" sz="200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3A619D-C718-8F45-894B-8D3EEF18ED30}"/>
              </a:ext>
            </a:extLst>
          </p:cNvPr>
          <p:cNvSpPr txBox="1">
            <a:spLocks/>
          </p:cNvSpPr>
          <p:nvPr/>
        </p:nvSpPr>
        <p:spPr>
          <a:xfrm>
            <a:off x="659675" y="445018"/>
            <a:ext cx="7824650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Timing/Memorization</a:t>
            </a:r>
          </a:p>
        </p:txBody>
      </p:sp>
    </p:spTree>
    <p:extLst>
      <p:ext uri="{BB962C8B-B14F-4D97-AF65-F5344CB8AC3E}">
        <p14:creationId xmlns:p14="http://schemas.microsoft.com/office/powerpoint/2010/main" val="5351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B02E-125E-4D96-BEE1-8B41AC5E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1571"/>
            <a:ext cx="8229600" cy="301274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Everyone needs to attend all debates </a:t>
            </a:r>
            <a:r>
              <a:rPr lang="en-US" sz="2000" b="1" u="sng" dirty="0"/>
              <a:t>ON TIME </a:t>
            </a:r>
            <a:r>
              <a:rPr lang="en-US" sz="2000" dirty="0">
                <a:sym typeface="Wingdings" panose="05000000000000000000" pitchFamily="2" charset="2"/>
              </a:rPr>
              <a:t> there will be an assignment that counts as participation points.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Audience Participation Sheet </a:t>
            </a:r>
            <a:r>
              <a:rPr lang="en-US" sz="2000" dirty="0">
                <a:sym typeface="Wingdings" panose="05000000000000000000" pitchFamily="2" charset="2"/>
              </a:rPr>
              <a:t>will be provided at the beginning of each debate, and collected after discussion.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Make sure to turn this document in for participation points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3A619D-C718-8F45-894B-8D3EEF18ED30}"/>
              </a:ext>
            </a:extLst>
          </p:cNvPr>
          <p:cNvSpPr txBox="1">
            <a:spLocks/>
          </p:cNvSpPr>
          <p:nvPr/>
        </p:nvSpPr>
        <p:spPr>
          <a:xfrm>
            <a:off x="659675" y="928344"/>
            <a:ext cx="7824650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70C0"/>
                </a:solidFill>
                <a:latin typeface="Calibri"/>
                <a:ea typeface="Georgia" charset="0"/>
                <a:cs typeface="Calibri"/>
              </a:rPr>
              <a:t>Project#1: Attendance</a:t>
            </a:r>
          </a:p>
        </p:txBody>
      </p:sp>
    </p:spTree>
    <p:extLst>
      <p:ext uri="{BB962C8B-B14F-4D97-AF65-F5344CB8AC3E}">
        <p14:creationId xmlns:p14="http://schemas.microsoft.com/office/powerpoint/2010/main" val="172071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" y="1106964"/>
            <a:ext cx="6909298" cy="3893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5246" y="5298357"/>
            <a:ext cx="46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  <a:t>Questions ?</a:t>
            </a:r>
          </a:p>
          <a:p>
            <a:r>
              <a:rPr lang="en-IN" sz="2400" dirty="0">
                <a:solidFill>
                  <a:schemeClr val="accent2"/>
                </a:solidFill>
                <a:latin typeface="Calibri"/>
                <a:ea typeface="Georgia" charset="0"/>
                <a:cs typeface="Calibri"/>
              </a:rPr>
              <a:t>Email me: </a:t>
            </a:r>
            <a:r>
              <a:rPr lang="en-IN" sz="2400" dirty="0" err="1">
                <a:solidFill>
                  <a:schemeClr val="accent2"/>
                </a:solidFill>
                <a:latin typeface="Calibri"/>
                <a:ea typeface="Georgia" charset="0"/>
                <a:cs typeface="Calibri"/>
              </a:rPr>
              <a:t>agnivs@umd.edu</a:t>
            </a:r>
            <a:endParaRPr lang="en-IN" sz="2400" dirty="0">
              <a:solidFill>
                <a:schemeClr val="accent2"/>
              </a:solidFill>
              <a:latin typeface="Calibri"/>
              <a:ea typeface="Georgia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78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378DC-CF5E-0A49-8129-AB0212A5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2431518"/>
            <a:ext cx="3222660" cy="2285999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DB3BD0A-1225-7240-AFED-3DCFCC38ED8D}"/>
              </a:ext>
            </a:extLst>
          </p:cNvPr>
          <p:cNvSpPr txBox="1">
            <a:spLocks/>
          </p:cNvSpPr>
          <p:nvPr/>
        </p:nvSpPr>
        <p:spPr>
          <a:xfrm>
            <a:off x="1152139" y="19276"/>
            <a:ext cx="7445829" cy="11600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Energy Transfer: (ii) Convection</a:t>
            </a:r>
            <a:endParaRPr lang="en-US" sz="44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/>
              </a:buClr>
              <a:buNone/>
            </a:pP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F2249-55F2-F742-A0F3-7EB3FC65A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" t="1934" r="825"/>
          <a:stretch/>
        </p:blipFill>
        <p:spPr>
          <a:xfrm>
            <a:off x="3327163" y="1633770"/>
            <a:ext cx="5695406" cy="38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BA0329-807E-104D-AF17-47D53B5B24E1}"/>
              </a:ext>
            </a:extLst>
          </p:cNvPr>
          <p:cNvSpPr txBox="1">
            <a:spLocks/>
          </p:cNvSpPr>
          <p:nvPr/>
        </p:nvSpPr>
        <p:spPr>
          <a:xfrm>
            <a:off x="1152139" y="19276"/>
            <a:ext cx="7445829" cy="11600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Energy Transfer: (ii) Convection</a:t>
            </a:r>
            <a:endParaRPr lang="en-US" sz="44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/>
              </a:buClr>
              <a:buNone/>
            </a:pP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002CB-959D-9E44-B5DC-A232D3D1267C}"/>
              </a:ext>
            </a:extLst>
          </p:cNvPr>
          <p:cNvSpPr txBox="1"/>
          <p:nvPr/>
        </p:nvSpPr>
        <p:spPr>
          <a:xfrm>
            <a:off x="1675957" y="4663581"/>
            <a:ext cx="63981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u="sng" dirty="0">
                <a:solidFill>
                  <a:srgbClr val="00B0F0"/>
                </a:solidFill>
              </a:rPr>
              <a:t>Convection</a:t>
            </a:r>
            <a:r>
              <a:rPr lang="en-US" sz="2400" dirty="0"/>
              <a:t>: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Energy transferred by vertical movement of fluids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Air is considered a fluid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Surface energy transferred upward by convection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“</a:t>
            </a:r>
            <a:r>
              <a:rPr lang="en-US" sz="2000" dirty="0">
                <a:solidFill>
                  <a:srgbClr val="FF0000"/>
                </a:solidFill>
              </a:rPr>
              <a:t>Hot air rises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7030A0"/>
                </a:solidFill>
              </a:rPr>
              <a:t>cool air sinks</a:t>
            </a:r>
            <a:r>
              <a:rPr lang="en-US" sz="2000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37C49-3FFF-B94F-A0DA-B2298DAD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0" y="1251481"/>
            <a:ext cx="6980789" cy="30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1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6928C-111E-C241-AD63-13E3254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BA0329-807E-104D-AF17-47D53B5B24E1}"/>
              </a:ext>
            </a:extLst>
          </p:cNvPr>
          <p:cNvSpPr txBox="1">
            <a:spLocks/>
          </p:cNvSpPr>
          <p:nvPr/>
        </p:nvSpPr>
        <p:spPr>
          <a:xfrm>
            <a:off x="1152139" y="19276"/>
            <a:ext cx="7445829" cy="11600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Energy Transfer: (iii) Radiation</a:t>
            </a:r>
            <a:endParaRPr lang="en-US" sz="44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/>
              </a:buClr>
              <a:buNone/>
            </a:pPr>
            <a:endParaRPr lang="en-US" sz="4400" dirty="0">
              <a:solidFill>
                <a:srgbClr val="0070C0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002CB-959D-9E44-B5DC-A232D3D1267C}"/>
              </a:ext>
            </a:extLst>
          </p:cNvPr>
          <p:cNvSpPr txBox="1"/>
          <p:nvPr/>
        </p:nvSpPr>
        <p:spPr>
          <a:xfrm>
            <a:off x="956197" y="5370144"/>
            <a:ext cx="7641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u="sng" dirty="0">
                <a:solidFill>
                  <a:srgbClr val="00B050"/>
                </a:solidFill>
              </a:rPr>
              <a:t>Radiative heat</a:t>
            </a:r>
            <a:r>
              <a:rPr lang="en-US" sz="2400" dirty="0"/>
              <a:t>: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/>
              <a:t>Heating due to electromagnetic radiation (waves of energy that move through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30AD-3E59-0845-AE6D-03B24845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" t="2979" r="1627"/>
          <a:stretch/>
        </p:blipFill>
        <p:spPr>
          <a:xfrm>
            <a:off x="1739968" y="1179317"/>
            <a:ext cx="6074228" cy="41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2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3A70684-D8BD-074A-BEE0-AA704C703A42}"/>
              </a:ext>
            </a:extLst>
          </p:cNvPr>
          <p:cNvSpPr txBox="1">
            <a:spLocks/>
          </p:cNvSpPr>
          <p:nvPr/>
        </p:nvSpPr>
        <p:spPr>
          <a:xfrm>
            <a:off x="2234603" y="84289"/>
            <a:ext cx="4360387" cy="116004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Radiation: Waves</a:t>
            </a:r>
            <a:endParaRPr lang="en-US" sz="4400" dirty="0">
              <a:solidFill>
                <a:srgbClr val="0070C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8FCB0-D3E7-FA4F-B981-008D0EED86A1}"/>
              </a:ext>
            </a:extLst>
          </p:cNvPr>
          <p:cNvGrpSpPr/>
          <p:nvPr/>
        </p:nvGrpSpPr>
        <p:grpSpPr>
          <a:xfrm>
            <a:off x="1045029" y="1822860"/>
            <a:ext cx="7367451" cy="2435631"/>
            <a:chOff x="1770063" y="1561603"/>
            <a:chExt cx="8229600" cy="2602411"/>
          </a:xfrm>
        </p:grpSpPr>
        <p:pic>
          <p:nvPicPr>
            <p:cNvPr id="19" name="Picture 2" descr="Macintosh HD:Applications:Microsoft Office 2004:Office:PPT_IB_SupportFiles:Images:89275_CH02_FIG06.jpg">
              <a:extLst>
                <a:ext uri="{FF2B5EF4-FFF2-40B4-BE49-F238E27FC236}">
                  <a16:creationId xmlns:a16="http://schemas.microsoft.com/office/drawing/2014/main" id="{EEEE08CD-429C-BA4F-812B-300262EA6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36530"/>
            <a:stretch>
              <a:fillRect/>
            </a:stretch>
          </p:blipFill>
          <p:spPr bwMode="auto">
            <a:xfrm>
              <a:off x="1770063" y="1561603"/>
              <a:ext cx="8229600" cy="247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9686C-793E-3C44-AC15-A812020D80BE}"/>
                </a:ext>
              </a:extLst>
            </p:cNvPr>
            <p:cNvSpPr txBox="1"/>
            <p:nvPr/>
          </p:nvSpPr>
          <p:spPr>
            <a:xfrm>
              <a:off x="1999287" y="1703595"/>
              <a:ext cx="7232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Peak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DF1FF09-136A-7347-846C-E55AF3499C05}"/>
                </a:ext>
              </a:extLst>
            </p:cNvPr>
            <p:cNvCxnSpPr/>
            <p:nvPr/>
          </p:nvCxnSpPr>
          <p:spPr>
            <a:xfrm>
              <a:off x="2722562" y="1838325"/>
              <a:ext cx="3429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62E537-3988-6C46-9843-EE4FC14562B9}"/>
                </a:ext>
              </a:extLst>
            </p:cNvPr>
            <p:cNvSpPr txBox="1"/>
            <p:nvPr/>
          </p:nvSpPr>
          <p:spPr>
            <a:xfrm>
              <a:off x="3065462" y="3794682"/>
              <a:ext cx="966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Trough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5117B2-E8F7-BD46-BE2B-13E16B5DCD3A}"/>
                </a:ext>
              </a:extLst>
            </p:cNvPr>
            <p:cNvCxnSpPr/>
            <p:nvPr/>
          </p:nvCxnSpPr>
          <p:spPr>
            <a:xfrm flipV="1">
              <a:off x="4032458" y="3853150"/>
              <a:ext cx="704850" cy="13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F77BA0-C0FA-B245-9044-2AC105067647}"/>
              </a:ext>
            </a:extLst>
          </p:cNvPr>
          <p:cNvSpPr txBox="1"/>
          <p:nvPr/>
        </p:nvSpPr>
        <p:spPr>
          <a:xfrm>
            <a:off x="935824" y="4592522"/>
            <a:ext cx="7585859" cy="16619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Wavelength</a:t>
            </a:r>
            <a:r>
              <a:rPr lang="en-US" sz="2000" dirty="0"/>
              <a:t>:  length of one wave (</a:t>
            </a:r>
            <a:r>
              <a:rPr lang="el-GR" sz="2200" dirty="0">
                <a:latin typeface="Times New Roman"/>
                <a:cs typeface="Times New Roman"/>
              </a:rPr>
              <a:t>λ</a:t>
            </a:r>
            <a:r>
              <a:rPr lang="en-US" sz="2000" dirty="0"/>
              <a:t> , lambda</a:t>
            </a:r>
            <a:r>
              <a:rPr lang="en-US" sz="2000" b="1" dirty="0"/>
              <a:t>)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accent6"/>
                </a:solidFill>
              </a:rPr>
              <a:t>Amplitude</a:t>
            </a:r>
            <a:r>
              <a:rPr lang="en-US" sz="2000" b="1" dirty="0"/>
              <a:t>:  </a:t>
            </a:r>
            <a:r>
              <a:rPr lang="en-US" sz="2000" dirty="0"/>
              <a:t>height of the wave (or ½ the distance from peak to trough)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7030A0"/>
                </a:solidFill>
              </a:rPr>
              <a:t>Frequency</a:t>
            </a:r>
            <a:r>
              <a:rPr lang="en-US" sz="2000" b="1" dirty="0"/>
              <a:t>:  </a:t>
            </a:r>
            <a:r>
              <a:rPr lang="en-US" sz="2000" dirty="0"/>
              <a:t>the number of times the wave peaks in 1 second</a:t>
            </a:r>
          </a:p>
        </p:txBody>
      </p:sp>
    </p:spTree>
    <p:extLst>
      <p:ext uri="{BB962C8B-B14F-4D97-AF65-F5344CB8AC3E}">
        <p14:creationId xmlns:p14="http://schemas.microsoft.com/office/powerpoint/2010/main" val="28454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C4D939B-4E3B-6C4D-9445-4B9EDE621992}"/>
              </a:ext>
            </a:extLst>
          </p:cNvPr>
          <p:cNvSpPr txBox="1">
            <a:spLocks/>
          </p:cNvSpPr>
          <p:nvPr/>
        </p:nvSpPr>
        <p:spPr>
          <a:xfrm>
            <a:off x="1495696" y="94068"/>
            <a:ext cx="6387737" cy="1230924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Electromagnetic Spectrum</a:t>
            </a:r>
            <a:endParaRPr lang="en-US" sz="4400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829CC8-64F8-1648-BA89-8EF43F9E5A8B}"/>
              </a:ext>
            </a:extLst>
          </p:cNvPr>
          <p:cNvGrpSpPr/>
          <p:nvPr/>
        </p:nvGrpSpPr>
        <p:grpSpPr>
          <a:xfrm>
            <a:off x="757643" y="1489166"/>
            <a:ext cx="7863842" cy="4754880"/>
            <a:chOff x="940525" y="1802674"/>
            <a:chExt cx="7498080" cy="43760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4BADB5-15A1-6047-86AA-DFE3E5E511E7}"/>
                </a:ext>
              </a:extLst>
            </p:cNvPr>
            <p:cNvGrpSpPr/>
            <p:nvPr/>
          </p:nvGrpSpPr>
          <p:grpSpPr>
            <a:xfrm>
              <a:off x="940525" y="1802674"/>
              <a:ext cx="7498080" cy="4376057"/>
              <a:chOff x="1739362" y="1669629"/>
              <a:chExt cx="5665278" cy="3523974"/>
            </a:xfrm>
          </p:grpSpPr>
          <p:pic>
            <p:nvPicPr>
              <p:cNvPr id="9" name="Picture 2" descr="Macintosh HD:Applications:Microsoft Office 2004:Office:PPT_IB_SupportFiles:Images:89275_CH02_FIG0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39362" y="1669629"/>
                <a:ext cx="5665278" cy="3523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869821" y="3829154"/>
                <a:ext cx="1098892" cy="715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b="1" dirty="0"/>
                  <a:t>Higher</a:t>
                </a:r>
              </a:p>
              <a:p>
                <a:pPr algn="ctr"/>
                <a:r>
                  <a:rPr lang="en-US" sz="1350" b="1" dirty="0"/>
                  <a:t>Energy</a:t>
                </a:r>
              </a:p>
              <a:p>
                <a:pPr algn="ctr"/>
                <a:r>
                  <a:rPr lang="en-US" sz="1350" b="1" dirty="0"/>
                  <a:t>“Shortwave”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896CBF-3CB3-534C-8709-4950DEE985CB}"/>
                </a:ext>
              </a:extLst>
            </p:cNvPr>
            <p:cNvSpPr txBox="1"/>
            <p:nvPr/>
          </p:nvSpPr>
          <p:spPr>
            <a:xfrm>
              <a:off x="6874608" y="4484364"/>
              <a:ext cx="1052404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Lower</a:t>
              </a:r>
            </a:p>
            <a:p>
              <a:pPr algn="ctr"/>
              <a:r>
                <a:rPr lang="en-US" sz="1350" b="1" dirty="0"/>
                <a:t>Energy</a:t>
              </a:r>
            </a:p>
            <a:p>
              <a:pPr algn="ctr"/>
              <a:r>
                <a:rPr lang="en-US" sz="1350" b="1" dirty="0"/>
                <a:t>“Longwave”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54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cintosh HD:Applications:Microsoft Office 2004:Office:PPT_IB_SupportFiles:Images:89275_CH02_FIG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31" y="1220490"/>
            <a:ext cx="4126185" cy="54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81006" y="1419831"/>
            <a:ext cx="416705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energy from the Sun </a:t>
            </a:r>
            <a:r>
              <a:rPr lang="en-US" sz="2000" dirty="0"/>
              <a:t>peaks at 0.5 </a:t>
            </a:r>
            <a:r>
              <a:rPr lang="el-GR" sz="2000" dirty="0">
                <a:latin typeface="Times New Roman"/>
                <a:cs typeface="Times New Roman"/>
              </a:rPr>
              <a:t>μ</a:t>
            </a:r>
            <a:r>
              <a:rPr lang="en-US" sz="2000" dirty="0"/>
              <a:t>m.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This happens to be in the </a:t>
            </a:r>
            <a:r>
              <a:rPr lang="en-US" sz="2000" dirty="0">
                <a:solidFill>
                  <a:srgbClr val="00B050"/>
                </a:solidFill>
              </a:rPr>
              <a:t>visible portion</a:t>
            </a:r>
            <a:r>
              <a:rPr lang="en-US" sz="2000" dirty="0"/>
              <a:t> of the spectrum.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7030A0"/>
                </a:solidFill>
              </a:rPr>
              <a:t>energy from the Earth</a:t>
            </a:r>
            <a:r>
              <a:rPr lang="en-US" sz="2000" dirty="0"/>
              <a:t> peaks at 10</a:t>
            </a:r>
            <a:r>
              <a:rPr lang="el-GR" sz="2000" dirty="0">
                <a:latin typeface="Times New Roman"/>
                <a:cs typeface="Times New Roman"/>
              </a:rPr>
              <a:t> μ</a:t>
            </a:r>
            <a:r>
              <a:rPr lang="en-US" sz="2000" dirty="0"/>
              <a:t>m.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This is in the portion of the </a:t>
            </a:r>
            <a:r>
              <a:rPr lang="en-US" sz="2000" i="1" u="sng" dirty="0"/>
              <a:t>Infrared (thermal)</a:t>
            </a:r>
            <a:r>
              <a:rPr lang="en-US" sz="2000" i="1" dirty="0"/>
              <a:t> </a:t>
            </a:r>
            <a:r>
              <a:rPr lang="en-US" sz="2000" dirty="0"/>
              <a:t>spectrum.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/>
              <a:t>This explains why </a:t>
            </a:r>
            <a:r>
              <a:rPr lang="en-US" sz="2000" dirty="0">
                <a:solidFill>
                  <a:schemeClr val="accent6"/>
                </a:solidFill>
              </a:rPr>
              <a:t>we can see the Sun </a:t>
            </a:r>
            <a:r>
              <a:rPr lang="en-US" sz="2000" dirty="0"/>
              <a:t>and why 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Earth doesn’t emit visible light</a:t>
            </a:r>
            <a:r>
              <a:rPr lang="en-US" sz="2000" dirty="0"/>
              <a:t>!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3CE3EE4-1BC8-A842-9B13-335E7E0AFAF4}"/>
              </a:ext>
            </a:extLst>
          </p:cNvPr>
          <p:cNvSpPr txBox="1">
            <a:spLocks/>
          </p:cNvSpPr>
          <p:nvPr/>
        </p:nvSpPr>
        <p:spPr>
          <a:xfrm>
            <a:off x="2733403" y="-101874"/>
            <a:ext cx="3807824" cy="1230924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4400" b="1" u="sng" dirty="0">
                <a:solidFill>
                  <a:srgbClr val="0070C0"/>
                </a:solidFill>
              </a:rPr>
              <a:t>Solar Spectrum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73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89D5-B9B3-460C-A640-07C85F66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695070"/>
            <a:ext cx="4420058" cy="339944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6"/>
                </a:solidFill>
              </a:rPr>
              <a:t>Ratio of reflected solar radiation to the total incoming solar radiation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i="1" dirty="0"/>
              <a:t>Higher albedo = higher reflectance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/>
              <a:t>100% means everything is reflected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Snow</a:t>
            </a:r>
            <a:r>
              <a:rPr lang="en-US" sz="2000" dirty="0"/>
              <a:t> has an albedo of 90%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/>
              <a:t>Overall, the </a:t>
            </a:r>
            <a:r>
              <a:rPr lang="en-US" sz="2000" dirty="0">
                <a:solidFill>
                  <a:srgbClr val="00B050"/>
                </a:solidFill>
              </a:rPr>
              <a:t>Earth’s albedo </a:t>
            </a:r>
            <a:r>
              <a:rPr lang="en-US" sz="2000" dirty="0"/>
              <a:t>is 30%</a:t>
            </a:r>
          </a:p>
        </p:txBody>
      </p:sp>
      <p:pic>
        <p:nvPicPr>
          <p:cNvPr id="3074" name="Picture 2" descr="wavelength picture">
            <a:extLst>
              <a:ext uri="{FF2B5EF4-FFF2-40B4-BE49-F238E27FC236}">
                <a16:creationId xmlns:a16="http://schemas.microsoft.com/office/drawing/2014/main" id="{C8FA1333-433D-47BB-BD8A-8703B0570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"/>
          <a:stretch/>
        </p:blipFill>
        <p:spPr bwMode="auto">
          <a:xfrm>
            <a:off x="4550688" y="1138882"/>
            <a:ext cx="4593312" cy="49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5059E-0076-46C0-9116-1B7C9E889996}"/>
              </a:ext>
            </a:extLst>
          </p:cNvPr>
          <p:cNvSpPr txBox="1"/>
          <p:nvPr/>
        </p:nvSpPr>
        <p:spPr>
          <a:xfrm>
            <a:off x="4229100" y="3089108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A52B0-13B9-48A4-A001-9C75D0D333F9}"/>
              </a:ext>
            </a:extLst>
          </p:cNvPr>
          <p:cNvSpPr txBox="1"/>
          <p:nvPr/>
        </p:nvSpPr>
        <p:spPr>
          <a:xfrm>
            <a:off x="5329833" y="6077212"/>
            <a:ext cx="30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Albedo of different surfaces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D007F7-B642-4919-9C63-1A1C2686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mtClean="0"/>
              <a:t>8</a:t>
            </a:fld>
            <a:endParaRPr lang="en-US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BA64A59-A977-AF40-BE8B-DBED530698EF}"/>
              </a:ext>
            </a:extLst>
          </p:cNvPr>
          <p:cNvSpPr txBox="1">
            <a:spLocks/>
          </p:cNvSpPr>
          <p:nvPr/>
        </p:nvSpPr>
        <p:spPr>
          <a:xfrm>
            <a:off x="3524794" y="282776"/>
            <a:ext cx="2094411" cy="85610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i="1" u="sng" dirty="0">
                <a:solidFill>
                  <a:srgbClr val="0070C0"/>
                </a:solidFill>
                <a:latin typeface="+mj-lt"/>
                <a:ea typeface="Georgia" charset="0"/>
                <a:cs typeface="Calibri"/>
              </a:rPr>
              <a:t>Albedo</a:t>
            </a:r>
            <a:endParaRPr lang="en-US" sz="44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4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OS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AOSC_Template</Template>
  <TotalTime>2636</TotalTime>
  <Words>1737</Words>
  <Application>Microsoft Macintosh PowerPoint</Application>
  <PresentationFormat>On-screen Show (4:3)</PresentationFormat>
  <Paragraphs>243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AOSC_Template</vt:lpstr>
      <vt:lpstr>AOSC200:  Weather and Climate Discussion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is considered plagiarism?</vt:lpstr>
      <vt:lpstr>Which is considered proper MLA format?</vt:lpstr>
      <vt:lpstr>Which are considered scholarly articles?</vt:lpstr>
      <vt:lpstr>PowerPoint Presentation</vt:lpstr>
      <vt:lpstr>Requirement and other reminders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the 2015-16 El Nino Episode</dc:title>
  <dc:creator>Dishary</dc:creator>
  <cp:lastModifiedBy>Agniv Sengupta</cp:lastModifiedBy>
  <cp:revision>542</cp:revision>
  <dcterms:created xsi:type="dcterms:W3CDTF">2016-09-23T01:13:38Z</dcterms:created>
  <dcterms:modified xsi:type="dcterms:W3CDTF">2019-03-03T18:08:00Z</dcterms:modified>
</cp:coreProperties>
</file>